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457" r:id="rId3"/>
    <p:sldId id="546" r:id="rId4"/>
    <p:sldId id="458" r:id="rId5"/>
    <p:sldId id="580" r:id="rId6"/>
    <p:sldId id="605" r:id="rId7"/>
    <p:sldId id="583" r:id="rId8"/>
    <p:sldId id="606" r:id="rId9"/>
    <p:sldId id="579" r:id="rId10"/>
    <p:sldId id="549" r:id="rId11"/>
    <p:sldId id="550" r:id="rId12"/>
    <p:sldId id="551" r:id="rId13"/>
    <p:sldId id="488" r:id="rId14"/>
    <p:sldId id="552" r:id="rId15"/>
    <p:sldId id="554" r:id="rId16"/>
    <p:sldId id="555" r:id="rId17"/>
    <p:sldId id="556" r:id="rId18"/>
    <p:sldId id="557" r:id="rId19"/>
    <p:sldId id="604" r:id="rId20"/>
    <p:sldId id="558" r:id="rId21"/>
    <p:sldId id="559" r:id="rId22"/>
    <p:sldId id="560" r:id="rId23"/>
    <p:sldId id="561" r:id="rId24"/>
    <p:sldId id="563" r:id="rId25"/>
    <p:sldId id="590" r:id="rId26"/>
    <p:sldId id="591" r:id="rId27"/>
    <p:sldId id="592" r:id="rId28"/>
    <p:sldId id="564" r:id="rId29"/>
    <p:sldId id="565" r:id="rId30"/>
    <p:sldId id="566" r:id="rId31"/>
    <p:sldId id="571" r:id="rId32"/>
    <p:sldId id="570" r:id="rId33"/>
    <p:sldId id="562" r:id="rId34"/>
    <p:sldId id="608" r:id="rId35"/>
    <p:sldId id="609" r:id="rId36"/>
    <p:sldId id="610" r:id="rId37"/>
    <p:sldId id="588" r:id="rId38"/>
    <p:sldId id="611" r:id="rId39"/>
    <p:sldId id="505" r:id="rId40"/>
    <p:sldId id="576" r:id="rId41"/>
    <p:sldId id="544" r:id="rId42"/>
    <p:sldId id="547" r:id="rId43"/>
    <p:sldId id="577" r:id="rId4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F3300"/>
    <a:srgbClr val="CC66FF"/>
    <a:srgbClr val="FF3399"/>
    <a:srgbClr val="FFCC00"/>
    <a:srgbClr val="FF9933"/>
    <a:srgbClr val="FFCCFF"/>
    <a:srgbClr val="99CCFF"/>
    <a:srgbClr val="FF99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1" autoAdjust="0"/>
    <p:restoredTop sz="94488" autoAdjust="0"/>
  </p:normalViewPr>
  <p:slideViewPr>
    <p:cSldViewPr>
      <p:cViewPr varScale="1">
        <p:scale>
          <a:sx n="105" d="100"/>
          <a:sy n="105" d="100"/>
        </p:scale>
        <p:origin x="18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82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85D03BF0-C2F6-46E6-B2AB-9156B2BFB20B}" type="datetimeFigureOut">
              <a:rPr lang="en-US" smtClean="0"/>
              <a:t>5/27/22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A331B1A1-4EB4-4C6A-BB7B-B0F1B314E7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898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F9003419-A737-4629-8095-85178404184C}" type="datetimeFigureOut">
              <a:rPr lang="en-US" smtClean="0"/>
              <a:t>5/27/22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1427" tIns="45713" rIns="91427" bIns="4571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4F144A14-FB73-44CB-9763-2087F4249B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259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209B9-92B6-44EB-B616-4EA9CF9A2E8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832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209B9-92B6-44EB-B616-4EA9CF9A2E8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717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4A14-FB73-44CB-9763-2087F4249B8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51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4A14-FB73-44CB-9763-2087F4249B8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51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4A14-FB73-44CB-9763-2087F4249B81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968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8B0CF-2816-4D13-A7B1-6BAE2A27B75D}" type="datetime1">
              <a:rPr lang="en-US" smtClean="0"/>
              <a:t>5/27/22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682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512C-F22D-4539-8E8F-B314576EF4F3}" type="datetime1">
              <a:rPr lang="en-US" smtClean="0"/>
              <a:t>5/27/22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5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E9F12-6EC4-469C-B7FB-FA657C8C14AC}" type="datetime1">
              <a:rPr lang="en-US" smtClean="0"/>
              <a:t>5/27/22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974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8F1A-B41C-496E-85A5-B6F2483DB132}" type="datetime1">
              <a:rPr lang="en-US" smtClean="0"/>
              <a:t>5/27/22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369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CBF82-E18C-4278-BFF1-F8B4E0021540}" type="datetime1">
              <a:rPr lang="en-US" smtClean="0"/>
              <a:t>5/27/22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598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D228-DB28-4812-B8F2-9B45CF73B708}" type="datetime1">
              <a:rPr lang="en-US" smtClean="0"/>
              <a:t>5/27/22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017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8C78C-9449-42D0-A4B8-775AC2F66044}" type="datetime1">
              <a:rPr lang="en-US" smtClean="0"/>
              <a:t>5/27/22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643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5F72D-C97B-4FF6-9E37-7E658F5035C4}" type="datetime1">
              <a:rPr lang="en-US" smtClean="0"/>
              <a:t>5/27/22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248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737C1-57C6-4BAC-AB39-A25494A0B534}" type="datetime1">
              <a:rPr lang="en-US" smtClean="0"/>
              <a:t>5/27/22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42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049F-9E4C-42D1-A905-05C1AE57C7AE}" type="datetime1">
              <a:rPr lang="en-US" smtClean="0"/>
              <a:t>5/27/22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9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586FD-24DA-4505-82A4-718FBFC04EA9}" type="datetime1">
              <a:rPr lang="en-US" smtClean="0"/>
              <a:t>5/27/22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003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96897-9205-4B38-8123-4E039A6072C3}" type="datetime1">
              <a:rPr lang="en-US" smtClean="0"/>
              <a:t>5/27/22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4F5F4-5B7D-4EBB-984B-89FC45B7FC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5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hyperlink" Target="mailto:Lmcmurray@myresourcecenter.or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Lmcmurray@myresourcecenter.or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362200"/>
            <a:ext cx="8229600" cy="2362200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BKV Group</a:t>
            </a:r>
            <a:r>
              <a:rPr lang="en-US" sz="3200" b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LGBTQIA+ Pride month</a:t>
            </a:r>
            <a:b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Leslie McMurray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– (she/her) Transgender Education &amp; Advocacy Associate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DC3F6-6380-47EC-9DD5-7DD5A17CF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0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130425"/>
            <a:ext cx="73152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matters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19400"/>
            <a:ext cx="6553200" cy="2758668"/>
          </a:xfrm>
        </p:spPr>
        <p:txBody>
          <a:bodyPr>
            <a:normAutofit fontScale="85000" lnSpcReduction="10000"/>
          </a:bodyPr>
          <a:lstStyle/>
          <a:p>
            <a:pPr algn="l">
              <a:lnSpc>
                <a:spcPct val="120000"/>
              </a:lnSpc>
            </a:pPr>
            <a:r>
              <a:rPr lang="en-US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LGBTQIA+ 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1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Lesbian, Gay, Bisexual, Transgender and Queer/Questioning, Intersex, Asexual; can also be GLBTQ</a:t>
            </a:r>
          </a:p>
          <a:p>
            <a:pPr algn="l">
              <a:lnSpc>
                <a:spcPct val="120000"/>
              </a:lnSpc>
            </a:pPr>
            <a:endParaRPr lang="en-US" sz="1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 Orientation </a:t>
            </a:r>
          </a:p>
          <a:p>
            <a:pPr marL="914400" lvl="1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person’s enduring physical, romantic, emotional and spiritual attraction to another person</a:t>
            </a:r>
          </a:p>
          <a:p>
            <a:pPr marL="914400" lvl="1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Everyone has a sexual orientation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FC467D-37CA-4491-971E-1304444B9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279932"/>
            <a:ext cx="2590800" cy="8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95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3152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matters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19400"/>
            <a:ext cx="6553200" cy="2510344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Bisexual</a:t>
            </a:r>
          </a:p>
          <a:p>
            <a:pPr marL="914400" lvl="1" indent="-4572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individual who is physically, romantically</a:t>
            </a:r>
          </a:p>
          <a:p>
            <a:pPr lvl="1" algn="l">
              <a:lnSpc>
                <a:spcPct val="110000"/>
              </a:lnSpc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and/or emotionally attracted to two genders </a:t>
            </a:r>
          </a:p>
          <a:p>
            <a:pPr marL="914400" lvl="1" indent="-4572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Bisexuals need not have had sexual experience</a:t>
            </a:r>
          </a:p>
          <a:p>
            <a:pPr lvl="1" algn="l">
              <a:lnSpc>
                <a:spcPct val="110000"/>
              </a:lnSpc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with both men and women</a:t>
            </a:r>
          </a:p>
          <a:p>
            <a:pPr marL="914400" lvl="1" indent="-4572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fact, they need not have had any sexual experience at all to identify as bisexual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E41022-F11C-4068-8C53-05AE351B0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055" y="1812956"/>
            <a:ext cx="2247373" cy="134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81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130425"/>
            <a:ext cx="74676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matters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19400"/>
            <a:ext cx="6553200" cy="2971800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20000"/>
              </a:lnSpc>
            </a:pPr>
            <a:r>
              <a:rPr lang="en-US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Asexual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person who experiences below average sexual attraction</a:t>
            </a:r>
          </a:p>
          <a:p>
            <a:pPr algn="l">
              <a:lnSpc>
                <a:spcPct val="120000"/>
              </a:lnSpc>
            </a:pPr>
            <a:r>
              <a:rPr lang="en-US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umbrella term referring to individuals who identify on the asexual spectrum (demi, gray-a or gray-ace as examples)</a:t>
            </a:r>
          </a:p>
          <a:p>
            <a:pPr algn="l">
              <a:lnSpc>
                <a:spcPct val="120000"/>
              </a:lnSpc>
            </a:pPr>
            <a:r>
              <a:rPr lang="en-US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Pansexual</a:t>
            </a:r>
          </a:p>
          <a:p>
            <a:pPr marL="342900" indent="-342900" algn="l">
              <a:lnSpc>
                <a:spcPct val="120000"/>
              </a:lnSpc>
              <a:buFont typeface="Arial"/>
              <a:buChar char="•"/>
            </a:pP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Someone who does not limit their attraction relative to sexual orientation or gender identity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12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D09A84-6579-4FD8-92FB-E2820E7EBA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91" y="1910847"/>
            <a:ext cx="2171700" cy="13030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754793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98192"/>
            <a:ext cx="7772400" cy="1298575"/>
          </a:xfrm>
        </p:spPr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Language Matters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24200"/>
            <a:ext cx="6400800" cy="25146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Heterosexual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adjective used to describe people whose enduring physical, romantic and/or emotional attraction is to people of the opposite sex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5EF12B-20E8-4391-924A-2AD6E328C0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0922">
            <a:off x="6297780" y="724874"/>
            <a:ext cx="2286000" cy="1524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0F185-EA96-4362-9BAF-76BFA274E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8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52601"/>
            <a:ext cx="7391400" cy="734567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matters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487168"/>
            <a:ext cx="6553200" cy="3989832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 Identity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gender with which one </a:t>
            </a:r>
            <a:r>
              <a:rPr lang="en-US" sz="1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identifies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most people, gender identity matches sex assigned at birth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it doesn’t, the umbrella term transgender is used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EC76DE-B379-4C50-81FC-70B44935C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411" y="4479429"/>
            <a:ext cx="2095177" cy="159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7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130425"/>
            <a:ext cx="73914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matters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19400"/>
            <a:ext cx="7162800" cy="3357118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Transgender clarified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 Identity is 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sexual orientation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key for a transgender person; surgery is not the determining factor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Outward appearance 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not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helpful in determining how someone identifies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there is uncertainty, 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respectfully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ask which pronouns to use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person’s gender identity is considered protected medical information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EF0B33-9854-4C51-A487-705C128B3C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006" y="2008664"/>
            <a:ext cx="1797794" cy="134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27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3152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matters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19400"/>
            <a:ext cx="7162800" cy="2971800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Transgender is an adjective, not a noun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 men 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 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 women 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women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Variants: Trans-masculine, trans-</a:t>
            </a:r>
            <a:r>
              <a:rPr lang="fr-F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feminine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masculine of center…</a:t>
            </a:r>
          </a:p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Cisgender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person whose self-identity conforms with the gender that corresponds to their biological sex; not transgender</a:t>
            </a:r>
          </a:p>
          <a:p>
            <a:pPr algn="l">
              <a:lnSpc>
                <a:spcPct val="120000"/>
              </a:lnSpc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8FCAFE-6E72-430D-9C8B-AE1380362C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472" y="2236152"/>
            <a:ext cx="2271328" cy="127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74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matters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600" y="2819400"/>
            <a:ext cx="8204200" cy="3479608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20000"/>
              </a:lnSpc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Societies like ours tend to recognize just two genders, male</a:t>
            </a:r>
          </a:p>
          <a:p>
            <a:pPr algn="l">
              <a:lnSpc>
                <a:spcPct val="120000"/>
              </a:lnSpc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female. The idea of two genders is called “gender binary.”</a:t>
            </a:r>
          </a:p>
          <a:p>
            <a:pPr algn="l">
              <a:lnSpc>
                <a:spcPct val="120000"/>
              </a:lnSpc>
            </a:pPr>
            <a:r>
              <a:rPr lang="en-US" sz="7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 non-binary or gender-diverse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 people use to describe genders that don’t fall into one of these two (binary) categories, male or female</a:t>
            </a:r>
          </a:p>
          <a:p>
            <a:pPr algn="l">
              <a:lnSpc>
                <a:spcPct val="120000"/>
              </a:lnSpc>
            </a:pPr>
            <a:r>
              <a:rPr lang="en-US" sz="7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Facts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have to understand what it means for someone to be non-binary to respect them.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respectful to a non-binary person includes using the correct name and pronouns.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times “they/them” pronouns are used.</a:t>
            </a:r>
          </a:p>
          <a:p>
            <a:pPr algn="l">
              <a:lnSpc>
                <a:spcPct val="120000"/>
              </a:lnSpc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D2AC97-8C00-4FF3-9A9F-711719FF7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057400"/>
            <a:ext cx="1905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41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130425"/>
            <a:ext cx="72390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matters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19400"/>
            <a:ext cx="7010400" cy="2971800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Genderqueer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catch-all for gender identities that fall outside the binary </a:t>
            </a:r>
          </a:p>
          <a:p>
            <a:pPr algn="l">
              <a:lnSpc>
                <a:spcPct val="120000"/>
              </a:lnSpc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Pangender, gender fluid, non-gendered, agender </a:t>
            </a:r>
          </a:p>
          <a:p>
            <a:pPr algn="l">
              <a:lnSpc>
                <a:spcPct val="120000"/>
              </a:lnSpc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 Identity Disorder (Outdated) Gender Dysphoria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Transgender vs. Transsexual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18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F3DE27-0B68-4521-A7B6-D5EB378F5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67" y="1476871"/>
            <a:ext cx="2099933" cy="182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55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130425"/>
            <a:ext cx="72390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matters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19400"/>
            <a:ext cx="7010400" cy="2971800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Intersex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Covers a pretty wide area where a person is born with reproductive or sexual anatomy that doesn’t fit neatly into the box of “male” or “female.”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19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F3DE27-0B68-4521-A7B6-D5EB378F5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6867" y="1785183"/>
            <a:ext cx="2099933" cy="121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39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5146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90600" y="2032000"/>
            <a:ext cx="5486400" cy="635000"/>
          </a:xfrm>
        </p:spPr>
        <p:txBody>
          <a:bodyPr>
            <a:noAutofit/>
          </a:bodyPr>
          <a:lstStyle/>
          <a:p>
            <a:r>
              <a:rPr lang="en-US" sz="3200" b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Presenters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1102360" y="2826226"/>
            <a:ext cx="5486400" cy="2355374"/>
          </a:xfrm>
        </p:spPr>
        <p:txBody>
          <a:bodyPr>
            <a:noAutofit/>
          </a:bodyPr>
          <a:lstStyle/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Leslie McMurray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Lmcmurray@myresourcecenter.org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64F878-873B-40EF-A5CF-5645AF93D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023A4-8E42-482A-A5F1-3FEAFF008F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6382" y="2210394"/>
            <a:ext cx="3395664" cy="254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98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3152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Sum Up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19400"/>
            <a:ext cx="6553200" cy="29718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US" sz="28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xua</a:t>
            </a:r>
            <a:r>
              <a:rPr lang="en-US" sz="28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rien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you go to bed </a:t>
            </a:r>
            <a:r>
              <a:rPr lang="en-US" sz="2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2800" b="1" dirty="0">
                <a:solidFill>
                  <a:srgbClr val="FF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</a:t>
            </a:r>
            <a:r>
              <a:rPr lang="en-US" sz="2800" b="1" dirty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tity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you go to bed </a:t>
            </a:r>
            <a:r>
              <a:rPr lang="en-US" sz="2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425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3152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Matters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19400"/>
            <a:ext cx="6553200" cy="2971800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 Expression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way in which a person expresses their gender identity, typically through their appearance, dress, and behavior</a:t>
            </a:r>
          </a:p>
          <a:p>
            <a:pPr algn="l">
              <a:lnSpc>
                <a:spcPct val="120000"/>
              </a:lnSpc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 identity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 expression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51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130425"/>
            <a:ext cx="72390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Matters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19400"/>
            <a:ext cx="6553200" cy="2971800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process of transitioning the body to match one’s internal gender – Stopping the dysphoria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no one right way – it’s very personal, and asking about whether someone is planning on having or has had surgery or any medical procedure is inappropriate</a:t>
            </a:r>
            <a:endParaRPr lang="en-US" sz="18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DF107A20-4A97-49B9-B1E6-8B4FD2BDAA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3507" y="5159448"/>
            <a:ext cx="2010376" cy="134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130425"/>
            <a:ext cx="72390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Matters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19400"/>
            <a:ext cx="6553200" cy="2971800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policies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transitioning employees or students might include: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transition plan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names/pronouns on forms and documents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Restroom and locker room accessibility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 codes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274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315200" cy="552451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Pronouns?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19400"/>
            <a:ext cx="6781800" cy="2971800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Pronouns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really matter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{he, she, they,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zhe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 If someone tells you their pronouns –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please use them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misgendered hurts like a slap in the face.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24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4191000"/>
            <a:ext cx="4114800" cy="235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03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315200" cy="552451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Pronoun Do’s &amp; Don’ts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19400"/>
            <a:ext cx="6781800" cy="3341242"/>
          </a:xfrm>
        </p:spPr>
        <p:txBody>
          <a:bodyPr>
            <a:noAutofit/>
          </a:bodyPr>
          <a:lstStyle/>
          <a:p>
            <a:pPr lvl="1" algn="l"/>
            <a:r>
              <a:rPr lang="en-US" sz="1800" b="1" i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</a:p>
          <a:p>
            <a:pPr lvl="1" algn="l"/>
            <a:endParaRPr lang="en-US" sz="1800" b="1" i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Recognize that everyone has pronouns – not just trans people. Asking pronouns is very important , both so that someone is not mis-gendered but also to trans people are not the only ones who feel the need to share their pronouns.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sz="1800" i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people the pronouns they use when you ask their name – bear in mind, pronouns can sometimes change.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222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315200" cy="552451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Pronoun Do’s &amp; Don’ts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19400"/>
            <a:ext cx="6781800" cy="3341242"/>
          </a:xfrm>
        </p:spPr>
        <p:txBody>
          <a:bodyPr>
            <a:noAutofit/>
          </a:bodyPr>
          <a:lstStyle/>
          <a:p>
            <a:pPr lvl="1" algn="l"/>
            <a:r>
              <a:rPr lang="en-US" sz="2400" b="1" i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Don’t:</a:t>
            </a:r>
          </a:p>
          <a:p>
            <a:pPr lvl="1" algn="l"/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pronouns such as “They/Them” as gender neutral pronouns. While some trans people may identify as gender neutral, many see themselves as gendered. “Non-Binary pronouns”  is better language</a:t>
            </a:r>
          </a:p>
          <a:p>
            <a:pPr lvl="1" algn="l"/>
            <a:endParaRPr lang="en-US" sz="1800" b="1" i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r>
              <a:rPr lang="en-US" sz="1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pronouns as “preferred” or as “male or female”</a:t>
            </a:r>
          </a:p>
          <a:p>
            <a:pPr lvl="1" algn="l"/>
            <a:endParaRPr lang="en-US" sz="18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r>
              <a:rPr lang="en-US" sz="1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Indicate that you don’t care which pronouns are used. This can reinforce the privilege many cis people have in not worrying about ever being misgendered.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446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27368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Pronouns</a:t>
            </a:r>
            <a:endParaRPr lang="en-US" sz="3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19400"/>
            <a:ext cx="6553200" cy="2971800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“outed” even inadvertently, can put us in harms way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Privilege is never having the wrong pronouns used. Sharing yours takes nothing from you but can make us feel more comfortable around you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if I make a mistake?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407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183D3D-6BBD-4EAD-BBD0-77E433CDC9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1" b="34727"/>
          <a:stretch/>
        </p:blipFill>
        <p:spPr>
          <a:xfrm>
            <a:off x="6478007" y="1676400"/>
            <a:ext cx="2284993" cy="781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3152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Useful Terms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19400"/>
            <a:ext cx="7010400" cy="3400426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Traditionally, a derogatory term for LGBTQIA+ persons and others; currently used by some LGBTQIA+ persons as a term of empowerment  </a:t>
            </a:r>
          </a:p>
          <a:p>
            <a:pPr algn="l"/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Questioning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person who has questions about their sexual orientation or gender identity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LGBTQIA+ or GLBTQIA+ (the Q represents Queer or Questioning)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Intersex: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Someone born with reproductive or sexual anatomy that doesn’t fit the box of male or female.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005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3152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Matters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19400"/>
            <a:ext cx="6553200" cy="2971800"/>
          </a:xfrm>
        </p:spPr>
        <p:txBody>
          <a:bodyPr>
            <a:normAutofit/>
          </a:bodyPr>
          <a:lstStyle/>
          <a:p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LGBTQQIAAP</a:t>
            </a:r>
          </a:p>
          <a:p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Lesbian, Gay, Bisexual, Transgender, Queer, Questioning, Intersex, Asexual, Allies, Pansexual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29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9DD86-E5AF-479C-806C-96B5BEE0C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742334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24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2783681"/>
            <a:ext cx="4608999" cy="30790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64F878-873B-40EF-A5CF-5645AF93D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4C573E-DF87-4BEF-A69C-643BFF49FBBE}"/>
              </a:ext>
            </a:extLst>
          </p:cNvPr>
          <p:cNvSpPr txBox="1"/>
          <p:nvPr/>
        </p:nvSpPr>
        <p:spPr>
          <a:xfrm>
            <a:off x="5181600" y="2707481"/>
            <a:ext cx="36576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Resource Center is a trusted leader that empowers the lesbian, gay, bisexual, transgender and queer/questioning, Intersex, Asexual (LGBTQIA+) communities and all people affected by HIV through improving health and wellness, strengthening families and communities and providing transformative education and advocacy.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1A2105E-9A24-449C-AF73-D120A2091881}"/>
              </a:ext>
            </a:extLst>
          </p:cNvPr>
          <p:cNvSpPr txBox="1">
            <a:spLocks/>
          </p:cNvSpPr>
          <p:nvPr/>
        </p:nvSpPr>
        <p:spPr>
          <a:xfrm>
            <a:off x="685800" y="2130425"/>
            <a:ext cx="7620000" cy="5365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Center</a:t>
            </a:r>
            <a:endParaRPr lang="en-US" sz="3200" b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AADD99-7E00-4E3D-A0E3-F12F212930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099" y="5317549"/>
            <a:ext cx="1905000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47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27368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Matters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19400"/>
            <a:ext cx="6553200" cy="2971800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 preference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Lifestyle/alternative lifestyle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Homosexual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Dead-Naming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Transvestite/tranny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Hermaphrodite</a:t>
            </a:r>
          </a:p>
          <a:p>
            <a:pPr algn="l"/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able, call out inappropriate language!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30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2971800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62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2390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LGBTQIA+ Mental Health Challenges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31</a:t>
            </a:fld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E546CE-D44E-4AE2-97B1-E638C8B2F837}"/>
              </a:ext>
            </a:extLst>
          </p:cNvPr>
          <p:cNvSpPr txBox="1">
            <a:spLocks/>
          </p:cNvSpPr>
          <p:nvPr/>
        </p:nvSpPr>
        <p:spPr>
          <a:xfrm>
            <a:off x="914400" y="2819400"/>
            <a:ext cx="75438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mix of pandemic isolation mixed with targeted legislation has seen LGBTQIA+ high school students being far more likely to have attempted or contemplated suicide than their non-queer peers. (CDC)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study 0f 34,000 LGBTQIA+ youth (13-24) done by the Trevor Project shows that affirming and supportive care literally saves lives.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988 hotline in nationwide use by July 2022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learning systems in some cases were not agile enough to list chosen names instead of legal names– “outing” some students.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654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88591"/>
            <a:ext cx="7772400" cy="1298575"/>
          </a:xfrm>
        </p:spPr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Homo/Transphobic Speech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286000"/>
            <a:ext cx="7315200" cy="3808093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8000" b="1" dirty="0">
                <a:ln w="9525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that perpetuates negative </a:t>
            </a:r>
          </a:p>
          <a:p>
            <a:pPr algn="l"/>
            <a:r>
              <a:rPr lang="en-US" sz="8000" b="1" dirty="0">
                <a:ln w="9525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attitudes toward LGBTQ people. </a:t>
            </a:r>
          </a:p>
          <a:p>
            <a:pPr algn="l"/>
            <a:endParaRPr lang="en-US" sz="8000" b="1" dirty="0">
              <a:ln w="9525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8000" b="1" dirty="0">
                <a:ln w="9525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Slurs are an obvious example…. </a:t>
            </a:r>
          </a:p>
          <a:p>
            <a:pPr algn="l"/>
            <a:r>
              <a:rPr lang="en-US" sz="8000" b="1" dirty="0">
                <a:ln w="9525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others are more inconspicuous.</a:t>
            </a:r>
          </a:p>
          <a:p>
            <a:pPr algn="l"/>
            <a:endParaRPr lang="en-US" sz="8000" b="1" dirty="0">
              <a:ln w="9525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8000" b="1" dirty="0">
              <a:ln w="9525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8000" b="1" u="sng" dirty="0">
              <a:ln w="9525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8000" b="1" dirty="0">
                <a:ln w="9525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According to NoHomophobes.com….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gay</a:t>
            </a: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:” used on average over 10,000 times daily on Twitter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homo</a:t>
            </a: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:” used on average over 10,000 times daily on Twitter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Faggot</a:t>
            </a: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:” used on average over 45,000 times daily on Twitter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Dyke</a:t>
            </a: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:” used on average over 4,000 times daily on Twitter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B2312-5DFA-47EA-A9D0-11987137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32</a:t>
            </a:fld>
            <a:endParaRPr lang="en-US" dirty="0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844AB4-6E79-46B0-AF7A-7347B1F59D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76" y="2301416"/>
            <a:ext cx="2008154" cy="272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77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50849"/>
            <a:ext cx="7772400" cy="1298575"/>
          </a:xfrm>
        </p:spPr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Hetero/</a:t>
            </a:r>
            <a:r>
              <a:rPr lang="en-US" sz="4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Cisnormativity</a:t>
            </a: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0899" y="2642275"/>
            <a:ext cx="7772400" cy="3344669"/>
          </a:xfrm>
        </p:spPr>
        <p:txBody>
          <a:bodyPr>
            <a:normAutofit/>
          </a:bodyPr>
          <a:lstStyle/>
          <a:p>
            <a:pPr lvl="2" algn="l"/>
            <a:r>
              <a:rPr lang="en-US" b="1" dirty="0">
                <a:ln w="9525">
                  <a:noFill/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Heteronormativity</a:t>
            </a:r>
            <a:r>
              <a:rPr lang="en-US" i="1" dirty="0">
                <a:ln w="9525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denoting or relating to a world view that promotes heterosexuality as the </a:t>
            </a:r>
            <a:r>
              <a:rPr lang="en-US" b="1" i="1" dirty="0">
                <a:ln w="9525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 or preferred </a:t>
            </a:r>
            <a:r>
              <a:rPr lang="en-US" i="1" dirty="0">
                <a:ln w="9525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 orientation</a:t>
            </a:r>
          </a:p>
          <a:p>
            <a:pPr lvl="2" algn="l"/>
            <a:endParaRPr lang="en-US" b="1" i="1" dirty="0">
              <a:ln w="9525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l"/>
            <a:r>
              <a:rPr lang="en-US" b="1" dirty="0" err="1">
                <a:ln w="9525">
                  <a:noFill/>
                  <a:prstDash val="solid"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Cisnormativity</a:t>
            </a:r>
            <a:r>
              <a:rPr lang="en-US" i="1" dirty="0">
                <a:ln w="9525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similar to heteronormativity, the assumption that everyone identifies with sex assigned at birth unless otherwise stated. </a:t>
            </a:r>
          </a:p>
          <a:p>
            <a:pPr lvl="2" algn="l"/>
            <a:endParaRPr lang="en-US" i="1" dirty="0">
              <a:ln w="9525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B2312-5DFA-47EA-A9D0-11987137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76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0239" y="1069869"/>
            <a:ext cx="7772400" cy="1298575"/>
          </a:xfrm>
        </p:spPr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Examples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B2312-5DFA-47EA-A9D0-11987137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34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A2AE61-4D34-4BA3-9239-516C2A1D6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99" y="2105278"/>
            <a:ext cx="2850777" cy="1893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B6FB3D-2EAB-476A-A038-BE1085608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49" y="3857533"/>
            <a:ext cx="2047875" cy="2740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851D6D-F08B-40AB-A69F-2DE7AF7185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8132" y="2136681"/>
            <a:ext cx="7315834" cy="3505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006511-FF58-4E9F-9ED7-4227989C1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6331" y="260103"/>
            <a:ext cx="7315834" cy="35055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6AFFE1-355C-4A64-ACF6-EB7E180AD9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7434" y="4520963"/>
            <a:ext cx="3881906" cy="21071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E9E221-0D00-472D-808F-3DE49144D7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9327" y="2113970"/>
            <a:ext cx="4094434" cy="2302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46C7C5-2B92-45E2-85D5-DDA7AC6588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8624" y="4363746"/>
            <a:ext cx="2523425" cy="18930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21DD32-A049-4FE5-9A74-782C0356F2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5011" y="3143681"/>
            <a:ext cx="18097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89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373296"/>
            <a:ext cx="7772400" cy="1298575"/>
          </a:xfrm>
        </p:spPr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Hetero/</a:t>
            </a:r>
            <a:r>
              <a:rPr lang="en-US" sz="4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Cisnormativity</a:t>
            </a: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0898" y="2642275"/>
            <a:ext cx="8302101" cy="3344669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n w="9525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elevating heterosexual and cisgender identities as </a:t>
            </a:r>
            <a:r>
              <a:rPr lang="en-US" i="1" u="sng" dirty="0">
                <a:ln w="9525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</a:t>
            </a:r>
            <a:r>
              <a:rPr lang="en-US" dirty="0">
                <a:ln w="9525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heteronormativity and </a:t>
            </a:r>
            <a:r>
              <a:rPr lang="en-US" dirty="0" err="1">
                <a:ln w="9525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cisnormativity</a:t>
            </a:r>
            <a:r>
              <a:rPr lang="en-US" dirty="0">
                <a:ln w="9525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perpetuate “the closet,” stereotypes and foster -phobias and -isms. </a:t>
            </a:r>
          </a:p>
          <a:p>
            <a:pPr algn="l"/>
            <a:endParaRPr lang="en-US" b="1" i="1" dirty="0">
              <a:ln w="9525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b="1" i="1" dirty="0">
              <a:ln w="9525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i="1" dirty="0">
              <a:ln w="9525">
                <a:noFill/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B2312-5DFA-47EA-A9D0-11987137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90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2390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LGBTQ at Work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36</a:t>
            </a:fld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E546CE-D44E-4AE2-97B1-E638C8B2F837}"/>
              </a:ext>
            </a:extLst>
          </p:cNvPr>
          <p:cNvSpPr txBox="1">
            <a:spLocks/>
          </p:cNvSpPr>
          <p:nvPr/>
        </p:nvSpPr>
        <p:spPr>
          <a:xfrm>
            <a:off x="914400" y="2819400"/>
            <a:ext cx="75438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“Coming out” is a lifelong process that people do in their own way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 openly is the last stage in the process and can be uneven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to June 15</a:t>
            </a:r>
            <a:r>
              <a:rPr lang="en-US" sz="18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2020 - many LGBTQ people lacked employment non-discrimination protections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easier, or safer to stay in the closet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“Covering” – hiding aspects of yourself depending on the situation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question: Can your employees bring their “whole self” to work?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1389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2390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Bringing Your “Whole Self” to Work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819400"/>
            <a:ext cx="7467600" cy="3657600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type of atmosphere allows employees to bring their </a:t>
            </a:r>
            <a:r>
              <a:rPr lang="en-US" sz="1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 self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work?</a:t>
            </a:r>
          </a:p>
          <a:p>
            <a:pPr algn="l"/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  <a:r>
              <a:rPr lang="en-US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of differences and populations that have been 	   marginalized. </a:t>
            </a:r>
          </a:p>
          <a:p>
            <a:pPr algn="l"/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degree to which diverse individuals are able to fully 		    participate</a:t>
            </a:r>
          </a:p>
          <a:p>
            <a:pPr algn="l"/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Equity</a:t>
            </a: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 of justice, fairness and impartiality</a:t>
            </a:r>
          </a:p>
          <a:p>
            <a:pPr algn="l"/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9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3152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Makes A Strong Ally?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19400"/>
            <a:ext cx="6553200" cy="2971800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“Ally” is a verb – it’s something you DO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an ally can take many forms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easy for people in marginalized communities to expect too much from allies – after all, we are immersed every day in our struggles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Allies do have the responsibility to learn about the group they are supporting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3835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7239000" cy="990600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Safe Spaces</a:t>
            </a:r>
            <a:endParaRPr lang="en-US" sz="36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913" y="2873425"/>
            <a:ext cx="6428173" cy="2787552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honest dialogues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role is to help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 confidentiality; talk and listen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judgment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shame people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won’t be an expert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it won’t happen overnight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E8670-0AC9-4473-AE3C-9324EE21F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39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E96CA-5D6C-4F4F-BE2F-F8659C52F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4868677"/>
            <a:ext cx="2952749" cy="196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9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6200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 of this training, we will have…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961163"/>
            <a:ext cx="6553200" cy="2971800"/>
          </a:xfrm>
        </p:spPr>
        <p:txBody>
          <a:bodyPr>
            <a:normAutofit fontScale="25000" lnSpcReduction="20000"/>
          </a:bodyPr>
          <a:lstStyle/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 basic </a:t>
            </a:r>
            <a:r>
              <a:rPr lang="en-US" sz="7200" b="1" dirty="0">
                <a:solidFill>
                  <a:srgbClr val="6C2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terminology</a:t>
            </a: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associated with the LGBTQIA+ community along with various Pride Flags.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 the importance of pronouns (and what to do if you make a mistake)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 on overt and covert forms of homophobia &amp; transphobia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the origin of Pride month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some tips to be allies and champions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031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95053"/>
            <a:ext cx="6400800" cy="25146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61BCA-AFD2-4578-9265-E8465F233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40</a:t>
            </a:fld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494D353-A3F3-469D-AB88-4190A67A5AB2}"/>
              </a:ext>
            </a:extLst>
          </p:cNvPr>
          <p:cNvSpPr txBox="1">
            <a:spLocks/>
          </p:cNvSpPr>
          <p:nvPr/>
        </p:nvSpPr>
        <p:spPr>
          <a:xfrm>
            <a:off x="914400" y="2895600"/>
            <a:ext cx="7315200" cy="31608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SCOTUS decided on June 15, 2020 that Title VII of the Civil Rights Act of 1964 covers LGBTQ employees.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decision does not add or enumerate sexual orientation or gender identity.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company policies are still important!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company is an Equal Opportunity Employer, and all qualified applicants will receive consideration for employment without regard to race, color, religion,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sex,</a:t>
            </a:r>
            <a:r>
              <a:rPr lang="en-US" sz="1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sexual orientation, gender identity, gender expression</a:t>
            </a: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 national origin.</a:t>
            </a:r>
          </a:p>
          <a:p>
            <a:pPr algn="l"/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A3DAD9C-E5D5-4B57-B0ED-B6F0D96AFF7F}"/>
              </a:ext>
            </a:extLst>
          </p:cNvPr>
          <p:cNvSpPr txBox="1">
            <a:spLocks/>
          </p:cNvSpPr>
          <p:nvPr/>
        </p:nvSpPr>
        <p:spPr>
          <a:xfrm>
            <a:off x="914400" y="1745841"/>
            <a:ext cx="7315200" cy="129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Issue: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3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dirty="0">
                <a:solidFill>
                  <a:srgbClr val="33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Employment</a:t>
            </a:r>
          </a:p>
        </p:txBody>
      </p:sp>
    </p:spTree>
    <p:extLst>
      <p:ext uri="{BB962C8B-B14F-4D97-AF65-F5344CB8AC3E}">
        <p14:creationId xmlns:p14="http://schemas.microsoft.com/office/powerpoint/2010/main" val="1209766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45030"/>
            <a:ext cx="7772400" cy="129857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Issue: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en-US" sz="4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4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Workers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015" y="2487168"/>
            <a:ext cx="8741970" cy="425795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 must pay attention to </a:t>
            </a:r>
            <a:r>
              <a:rPr lang="en-US" sz="2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policies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employee affinity groups, ERG or BRGs.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 employee engagement and foster future leaders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input into setting goals, policies 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inclusion = more productivity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allies be visible.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visible displays of support: pins, signs, social media 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Pronouns on email and internal websites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with the larger community.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Celebrate LGBT History Month on social media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part in events, job fairs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61BCA-AFD2-4578-9265-E8465F233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049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00127-F542-4F22-8FAF-BD5CAF82C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42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9ABD04-6496-4545-9765-903D889F1C4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14399" y="2023408"/>
            <a:ext cx="731520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Questions? Shoot us an email!</a:t>
            </a:r>
            <a:b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Lmcmurray@myresourcecenter.org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5723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362200"/>
            <a:ext cx="8229600" cy="2362200"/>
          </a:xfrm>
        </p:spPr>
        <p:txBody>
          <a:bodyPr anchor="t">
            <a:normAutofit/>
          </a:bodyPr>
          <a:lstStyle/>
          <a:p>
            <a:pPr algn="l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3200" dirty="0">
                <a:ln>
                  <a:solidFill>
                    <a:srgbClr val="92D05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3200" dirty="0">
                <a:ln>
                  <a:solidFill>
                    <a:srgbClr val="7030A0"/>
                  </a:solidFill>
                </a:ln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dirty="0">
                <a:ln>
                  <a:solidFill>
                    <a:srgbClr val="7030A0"/>
                  </a:solidFill>
                </a:ln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dirty="0">
                <a:ln>
                  <a:solidFill>
                    <a:srgbClr val="7030A0"/>
                  </a:solidFill>
                </a:ln>
                <a:solidFill>
                  <a:srgbClr val="CC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200" dirty="0">
                <a:ln>
                  <a:solidFill>
                    <a:srgbClr val="7030A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Ally</a:t>
            </a:r>
            <a:r>
              <a:rPr lang="en-U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Training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Leslie McMurray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– (she/her) Transgender Education &amp; Advocacy Associate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DC3F6-6380-47EC-9DD5-7DD5A17CF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384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130425"/>
            <a:ext cx="73152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“Pride” was a riot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5</a:t>
            </a:fld>
            <a:endParaRPr lang="en-US" dirty="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7C1A3BB3-8F36-472F-9607-969A3B3D4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032156"/>
            <a:ext cx="6400800" cy="1752600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Criminalization era – not so long ago!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 and importance of public space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NCOD as show of solidarity and support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861A72-68D6-46D8-BE20-0B9282DE0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84" y="4939754"/>
            <a:ext cx="2353216" cy="17664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B5BD6E-7F5A-4DE1-AE58-6494C646D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4958563"/>
            <a:ext cx="2590800" cy="172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4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130425"/>
            <a:ext cx="73152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LGBTQ Historical Figures and Events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6</a:t>
            </a:fld>
            <a:endParaRPr lang="en-US" dirty="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7C1A3BB3-8F36-472F-9607-969A3B3D4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880233"/>
            <a:ext cx="6400800" cy="17526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Stonewall: June 1969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94F86-9F32-4785-BD02-DA65610A2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454400"/>
            <a:ext cx="3362325" cy="2686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D6A68A-D31D-49D2-8423-73DD93EC5063}"/>
              </a:ext>
            </a:extLst>
          </p:cNvPr>
          <p:cNvSpPr txBox="1"/>
          <p:nvPr/>
        </p:nvSpPr>
        <p:spPr>
          <a:xfrm>
            <a:off x="4267200" y="3454400"/>
            <a:ext cx="403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Incited by continued police raids at known gay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Lasted for nearly a week with clashes taking place daily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Commemorated yearly with pride</a:t>
            </a:r>
          </a:p>
        </p:txBody>
      </p:sp>
    </p:spTree>
    <p:extLst>
      <p:ext uri="{BB962C8B-B14F-4D97-AF65-F5344CB8AC3E}">
        <p14:creationId xmlns:p14="http://schemas.microsoft.com/office/powerpoint/2010/main" val="1418790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130425"/>
            <a:ext cx="73152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LGBTQ Historical Figures and Events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7</a:t>
            </a:fld>
            <a:endParaRPr lang="en-US" dirty="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7C1A3BB3-8F36-472F-9607-969A3B3D4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864993"/>
            <a:ext cx="6934200" cy="17526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Harvey Milk: first highly open gay elected official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E9BDC-F877-4ECA-8248-90B247DF4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444240"/>
            <a:ext cx="3281899" cy="29496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D96BF9-A319-41D4-9893-B9EE24D5348A}"/>
              </a:ext>
            </a:extLst>
          </p:cNvPr>
          <p:cNvSpPr txBox="1"/>
          <p:nvPr/>
        </p:nvSpPr>
        <p:spPr>
          <a:xfrm>
            <a:off x="3886200" y="3429000"/>
            <a:ext cx="426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Elected to San Francisco Board of Supervisors in 1978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Assassinated after only ten months in office</a:t>
            </a:r>
          </a:p>
        </p:txBody>
      </p:sp>
    </p:spTree>
    <p:extLst>
      <p:ext uri="{BB962C8B-B14F-4D97-AF65-F5344CB8AC3E}">
        <p14:creationId xmlns:p14="http://schemas.microsoft.com/office/powerpoint/2010/main" val="843876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130425"/>
            <a:ext cx="73152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LGBTQ Historical Figures and Events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8</a:t>
            </a:fld>
            <a:endParaRPr lang="en-US" dirty="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7C1A3BB3-8F36-472F-9607-969A3B3D4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0872"/>
            <a:ext cx="6400800" cy="2657252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Gilbert Baker’s rainbow “pride” flag: 1978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flag and 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how it has evolved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profit made – 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gift to the community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DFF6FB-9641-4FD0-AF95-5A29A1A00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120" y="3629880"/>
            <a:ext cx="3108960" cy="2072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C6A4A8-3EE1-4A05-ACF4-E286745C3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5689408"/>
            <a:ext cx="1585912" cy="107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77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b="-27430"/>
          <a:stretch/>
        </p:blipFill>
        <p:spPr>
          <a:xfrm>
            <a:off x="0" y="0"/>
            <a:ext cx="9144000" cy="248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130425"/>
            <a:ext cx="7315200" cy="536575"/>
          </a:xfrm>
        </p:spPr>
        <p:txBody>
          <a:bodyPr>
            <a:noAutofit/>
          </a:bodyPr>
          <a:lstStyle/>
          <a:p>
            <a:r>
              <a:rPr lang="en-US" sz="3200" dirty="0">
                <a:ln w="0"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1987 March on Washington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2930740"/>
            <a:ext cx="5029200" cy="275866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Midst of HIV/AIDS epidemic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of HIV/AIDS Quilt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aims of march</a:t>
            </a:r>
          </a:p>
          <a:p>
            <a:pPr algn="l">
              <a:lnSpc>
                <a:spcPct val="120000"/>
              </a:lnSpc>
            </a:pPr>
            <a:endParaRPr lang="en-US" sz="1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09576"/>
            <a:ext cx="1828800" cy="1348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D68D-0B48-4BD7-A0F0-046ADAEC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F5F4-5B7D-4EBB-984B-89FC45B7FC0E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1A487A-2BF7-43BC-8CE9-C2625355F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930740"/>
            <a:ext cx="3352800" cy="2648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9D2C75-C4EB-4C97-9773-A90CFD0CA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642" y="4948294"/>
            <a:ext cx="24669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80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241657</TotalTime>
  <Words>2003</Words>
  <Application>Microsoft Macintosh PowerPoint</Application>
  <PresentationFormat>On-screen Show (4:3)</PresentationFormat>
  <Paragraphs>320</Paragraphs>
  <Slides>43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Calibri</vt:lpstr>
      <vt:lpstr>Office Theme</vt:lpstr>
      <vt:lpstr>BKV Group – LGBTQIA+ Pride month  Leslie McMurray – (she/her) Transgender Education &amp; Advocacy Associate</vt:lpstr>
      <vt:lpstr>Your Presenters </vt:lpstr>
      <vt:lpstr>PowerPoint Presentation</vt:lpstr>
      <vt:lpstr>At the end of this training, we will have…</vt:lpstr>
      <vt:lpstr>The first “Pride” was a riot</vt:lpstr>
      <vt:lpstr>LGBTQ Historical Figures and Events</vt:lpstr>
      <vt:lpstr>LGBTQ Historical Figures and Events</vt:lpstr>
      <vt:lpstr>LGBTQ Historical Figures and Events</vt:lpstr>
      <vt:lpstr>1987 March on Washington</vt:lpstr>
      <vt:lpstr>Language matters</vt:lpstr>
      <vt:lpstr>Language matters</vt:lpstr>
      <vt:lpstr>Language matters</vt:lpstr>
      <vt:lpstr>Language Matters</vt:lpstr>
      <vt:lpstr>Language matters</vt:lpstr>
      <vt:lpstr>Language matters</vt:lpstr>
      <vt:lpstr>Language matters</vt:lpstr>
      <vt:lpstr>Language matters</vt:lpstr>
      <vt:lpstr>Language matters</vt:lpstr>
      <vt:lpstr>Language matters</vt:lpstr>
      <vt:lpstr>To Sum Up</vt:lpstr>
      <vt:lpstr>Language Matters</vt:lpstr>
      <vt:lpstr>Language Matters</vt:lpstr>
      <vt:lpstr>Language Matters</vt:lpstr>
      <vt:lpstr>What are Pronouns?</vt:lpstr>
      <vt:lpstr>Pronoun Do’s &amp; Don’ts</vt:lpstr>
      <vt:lpstr>Pronoun Do’s &amp; Don’ts</vt:lpstr>
      <vt:lpstr>Pronouns</vt:lpstr>
      <vt:lpstr>Additional Useful Terms</vt:lpstr>
      <vt:lpstr>Language Matters</vt:lpstr>
      <vt:lpstr>Language Matters</vt:lpstr>
      <vt:lpstr> LGBTQIA+ Mental Health Challenges</vt:lpstr>
      <vt:lpstr>Homo/Transphobic Speech</vt:lpstr>
      <vt:lpstr>Hetero/Cisnormativity </vt:lpstr>
      <vt:lpstr>Examples </vt:lpstr>
      <vt:lpstr>Hetero/Cisnormativity </vt:lpstr>
      <vt:lpstr>Being LGBTQ at Work</vt:lpstr>
      <vt:lpstr>Bringing Your “Whole Self” to Work</vt:lpstr>
      <vt:lpstr>What Makes A Strong Ally?</vt:lpstr>
      <vt:lpstr> Creating Safe Spaces</vt:lpstr>
      <vt:lpstr>PowerPoint Presentation</vt:lpstr>
      <vt:lpstr>Issue: Support LGBTQIA+ Workers</vt:lpstr>
      <vt:lpstr>Any Questions? Shoot us an email!    Lmcmurray@myresourcecenter.org </vt:lpstr>
      <vt:lpstr>LGBTQIA+ 101 and Ally Training    Leslie McMurray – (she/her) Transgender Education &amp; Advocacy Associate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 IN CAPS  Presenter info: Name, Title</dc:title>
  <dc:creator>Kelly Kawnak</dc:creator>
  <cp:lastModifiedBy>Leslie McMurray</cp:lastModifiedBy>
  <cp:revision>354</cp:revision>
  <cp:lastPrinted>2021-03-03T21:08:44Z</cp:lastPrinted>
  <dcterms:created xsi:type="dcterms:W3CDTF">2014-03-19T18:59:43Z</dcterms:created>
  <dcterms:modified xsi:type="dcterms:W3CDTF">2022-05-27T17:50:53Z</dcterms:modified>
</cp:coreProperties>
</file>